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sldIdLst>
    <p:sldId id="257" r:id="rId2"/>
    <p:sldId id="263" r:id="rId3"/>
    <p:sldId id="264" r:id="rId4"/>
    <p:sldId id="265" r:id="rId5"/>
    <p:sldId id="269" r:id="rId6"/>
    <p:sldId id="268" r:id="rId7"/>
    <p:sldId id="262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BB3A"/>
    <a:srgbClr val="69F7FE"/>
    <a:srgbClr val="53F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Lunedì 25 giugno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Lunedì 25 giugno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B385921-A91A-409C-921C-0E0EC1E750EC}" type="datetime2">
              <a:rPr lang="en-US" smtClean="0"/>
              <a:t>Lunedì 25 giugno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38200" y="1198434"/>
            <a:ext cx="7430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effectLst/>
                <a:latin typeface="Arial"/>
                <a:cs typeface="Arial"/>
              </a:rPr>
              <a:t>Piano di Miglioramento</a:t>
            </a:r>
            <a:endParaRPr lang="it-IT" sz="3600" dirty="0">
              <a:effectLst/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38200" y="2567216"/>
            <a:ext cx="736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Arial"/>
                <a:cs typeface="Arial"/>
              </a:rPr>
              <a:t>Azioni di Miglioramento </a:t>
            </a:r>
            <a:r>
              <a:rPr lang="it-IT" sz="2800" dirty="0" smtClean="0">
                <a:latin typeface="Arial"/>
                <a:cs typeface="Arial"/>
              </a:rPr>
              <a:t>realizzate. nell’Istituto </a:t>
            </a:r>
            <a:r>
              <a:rPr lang="it-IT" sz="2800" dirty="0" smtClean="0">
                <a:latin typeface="Arial"/>
                <a:cs typeface="Arial"/>
              </a:rPr>
              <a:t>Comprensivo</a:t>
            </a:r>
          </a:p>
          <a:p>
            <a:pPr algn="ctr"/>
            <a:r>
              <a:rPr lang="it-IT" sz="2800" dirty="0" smtClean="0">
                <a:latin typeface="Arial"/>
                <a:cs typeface="Arial"/>
              </a:rPr>
              <a:t> “Goffredo Mameli” </a:t>
            </a:r>
          </a:p>
          <a:p>
            <a:pPr algn="ctr"/>
            <a:r>
              <a:rPr lang="it-IT" sz="2800" dirty="0" smtClean="0">
                <a:latin typeface="Arial"/>
                <a:cs typeface="Arial"/>
              </a:rPr>
              <a:t>NOLA</a:t>
            </a:r>
            <a:endParaRPr lang="it-IT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5650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51367" y="900758"/>
            <a:ext cx="8426674" cy="332398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it-IT" sz="4000" b="1" dirty="0" smtClean="0">
                <a:effectLst/>
                <a:latin typeface="Arial"/>
                <a:cs typeface="Arial"/>
              </a:rPr>
              <a:t>Priorit</a:t>
            </a:r>
            <a:r>
              <a:rPr lang="it-IT" sz="3600" b="1" dirty="0" smtClean="0">
                <a:effectLst/>
                <a:latin typeface="Arial"/>
                <a:cs typeface="Arial"/>
              </a:rPr>
              <a:t>à e obiettivi</a:t>
            </a:r>
            <a:endParaRPr lang="it-IT" sz="3600" b="1" dirty="0" smtClean="0">
              <a:effectLst/>
              <a:latin typeface="Arial"/>
              <a:cs typeface="Arial"/>
            </a:endParaRPr>
          </a:p>
          <a:p>
            <a:pPr lvl="2"/>
            <a:endParaRPr lang="it-IT" sz="1600" dirty="0" smtClean="0">
              <a:solidFill>
                <a:srgbClr val="FF6600"/>
              </a:solidFill>
              <a:latin typeface="Arial"/>
              <a:cs typeface="Arial"/>
            </a:endParaRPr>
          </a:p>
          <a:p>
            <a:pPr lvl="1"/>
            <a:r>
              <a:rPr lang="it-IT" sz="1400" u="sng" dirty="0" smtClean="0">
                <a:solidFill>
                  <a:srgbClr val="000000"/>
                </a:solidFill>
              </a:rPr>
              <a:t>AREA: Curricolo</a:t>
            </a:r>
            <a:r>
              <a:rPr lang="it-IT" sz="1400" u="sng" dirty="0">
                <a:solidFill>
                  <a:srgbClr val="000000"/>
                </a:solidFill>
              </a:rPr>
              <a:t>, progettazione e valutazione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</a:rPr>
              <a:t>Progettare in  verticale  per competenze </a:t>
            </a:r>
          </a:p>
          <a:p>
            <a:pPr marL="1085850" lvl="2" indent="-1714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</a:rPr>
              <a:t>   Adottare prove standardizzate corredate da una rubrica di valutazione.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</a:rPr>
              <a:t>Condividere il registro valutativo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</a:rPr>
              <a:t>Effettuare uno screening per rilevare criticità presenti nelle singole classi per i risultati INVALSI</a:t>
            </a:r>
          </a:p>
          <a:p>
            <a:pPr lvl="1"/>
            <a:r>
              <a:rPr lang="it-IT" sz="1400" u="sng" dirty="0" smtClean="0">
                <a:solidFill>
                  <a:srgbClr val="000000"/>
                </a:solidFill>
              </a:rPr>
              <a:t>AREA: Orientamento </a:t>
            </a:r>
            <a:r>
              <a:rPr lang="it-IT" sz="1400" u="sng" dirty="0">
                <a:solidFill>
                  <a:srgbClr val="000000"/>
                </a:solidFill>
              </a:rPr>
              <a:t>strategico e organizzazione della scuola</a:t>
            </a:r>
          </a:p>
          <a:p>
            <a:pPr lvl="2"/>
            <a:r>
              <a:rPr lang="it-IT" sz="1400" dirty="0">
                <a:solidFill>
                  <a:srgbClr val="000000"/>
                </a:solidFill>
              </a:rPr>
              <a:t>Organizzare incontri periodici di programmazione didattica tra i vari plessi, per dipartimenti e gruppi di lavoro</a:t>
            </a:r>
          </a:p>
          <a:p>
            <a:pPr lvl="1"/>
            <a:r>
              <a:rPr lang="it-IT" sz="1400" u="sng" dirty="0" smtClean="0">
                <a:solidFill>
                  <a:srgbClr val="000000"/>
                </a:solidFill>
              </a:rPr>
              <a:t>AREA: Sviluppo </a:t>
            </a:r>
            <a:r>
              <a:rPr lang="it-IT" sz="1400" u="sng" dirty="0">
                <a:solidFill>
                  <a:srgbClr val="000000"/>
                </a:solidFill>
              </a:rPr>
              <a:t>e valorizzazione delle risorse umane</a:t>
            </a:r>
          </a:p>
          <a:p>
            <a:pPr marL="1085850" lvl="2" indent="-1714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</a:rPr>
              <a:t> Organizzare e favorire corsi di formazioni per l’aggiornamento dei docenti.</a:t>
            </a:r>
          </a:p>
        </p:txBody>
      </p:sp>
    </p:spTree>
    <p:extLst>
      <p:ext uri="{BB962C8B-B14F-4D97-AF65-F5344CB8AC3E}">
        <p14:creationId xmlns:p14="http://schemas.microsoft.com/office/powerpoint/2010/main" val="351776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09600" y="609600"/>
            <a:ext cx="79629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it-IT" sz="1600" dirty="0" smtClean="0"/>
              <a:t>PREVISIONE PER IL TRIENNIO</a:t>
            </a:r>
          </a:p>
          <a:p>
            <a:pPr lvl="2"/>
            <a:endParaRPr lang="it-IT" sz="1600" dirty="0" smtClean="0"/>
          </a:p>
          <a:p>
            <a:pPr lvl="2"/>
            <a:r>
              <a:rPr lang="it-IT" sz="1600" dirty="0" smtClean="0"/>
              <a:t>RISULTATI 1° ANNO</a:t>
            </a:r>
            <a:endParaRPr lang="it-IT" sz="1600" dirty="0"/>
          </a:p>
          <a:p>
            <a:pPr marL="1200150" lvl="2" indent="-285750">
              <a:buFont typeface="Arial"/>
              <a:buChar char="•"/>
            </a:pPr>
            <a:r>
              <a:rPr lang="it-IT" sz="1600" dirty="0"/>
              <a:t>Maggiore coordinamento tra docenti;</a:t>
            </a:r>
          </a:p>
          <a:p>
            <a:pPr marL="1200150" lvl="2" indent="-285750">
              <a:buFont typeface="Arial"/>
              <a:buChar char="•"/>
            </a:pPr>
            <a:r>
              <a:rPr lang="it-IT" sz="1600" dirty="0"/>
              <a:t>Condivisione di obiettivi strategici e cooperazione interna;</a:t>
            </a:r>
          </a:p>
          <a:p>
            <a:pPr lvl="2"/>
            <a:r>
              <a:rPr lang="it-IT" sz="1600" dirty="0"/>
              <a:t>RISULTATI 2° ANNO</a:t>
            </a:r>
          </a:p>
          <a:p>
            <a:pPr marL="1200150" lvl="2" indent="-285750">
              <a:buFont typeface="Arial"/>
              <a:buChar char="•"/>
            </a:pPr>
            <a:r>
              <a:rPr lang="it-IT" sz="1600" dirty="0"/>
              <a:t>Maggiore equità nell’offerta formativa e nella valutazione;</a:t>
            </a:r>
          </a:p>
          <a:p>
            <a:pPr marL="1200150" lvl="2" indent="-285750">
              <a:buFont typeface="Arial"/>
              <a:buChar char="•"/>
            </a:pPr>
            <a:r>
              <a:rPr lang="it-IT" sz="1600" dirty="0"/>
              <a:t>Miglior coordinamento e gestione delle azioni di sistema.</a:t>
            </a:r>
          </a:p>
          <a:p>
            <a:pPr lvl="2"/>
            <a:r>
              <a:rPr lang="it-IT" sz="1600" dirty="0"/>
              <a:t>RISULTATI 3° ANNO</a:t>
            </a:r>
          </a:p>
          <a:p>
            <a:pPr marL="1200150" lvl="2" indent="-285750">
              <a:buFont typeface="Arial"/>
              <a:buChar char="•"/>
            </a:pPr>
            <a:r>
              <a:rPr lang="it-IT" sz="1600" dirty="0"/>
              <a:t>Maggiore resa delle azioni di recupero;</a:t>
            </a:r>
          </a:p>
          <a:p>
            <a:pPr marL="1200150" lvl="2" indent="-285750">
              <a:buFont typeface="Arial"/>
              <a:buChar char="•"/>
            </a:pPr>
            <a:r>
              <a:rPr lang="it-IT" sz="1600" dirty="0"/>
              <a:t>Innalzamento dei livelli e riduzione della variabilità tra le classi nelle prove standardizzate</a:t>
            </a:r>
          </a:p>
          <a:p>
            <a:pPr marL="1200150" lvl="2" indent="-285750">
              <a:buFont typeface="Arial"/>
              <a:buChar char="•"/>
            </a:pPr>
            <a:r>
              <a:rPr lang="it-IT" sz="1600" dirty="0" smtClean="0"/>
              <a:t>Nazionali.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021307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84200" y="264974"/>
            <a:ext cx="797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u="sng" dirty="0">
                <a:solidFill>
                  <a:srgbClr val="000000"/>
                </a:solidFill>
                <a:latin typeface="Arial"/>
                <a:cs typeface="Arial"/>
              </a:rPr>
              <a:t>Curricolo, progettazione e valutazione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  <a:latin typeface="Arial"/>
                <a:cs typeface="Arial"/>
              </a:rPr>
              <a:t>Progettare un curricolo verticale per competenze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  <a:latin typeface="Arial"/>
                <a:cs typeface="Arial"/>
              </a:rPr>
              <a:t>Progettare modelli unitari di pianificazione dell’azione didattica e della rispettiva rendicontazione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  <a:latin typeface="Arial"/>
                <a:cs typeface="Arial"/>
              </a:rPr>
              <a:t>Condividere il registro </a:t>
            </a:r>
            <a:r>
              <a:rPr lang="it-IT" sz="1400" dirty="0" smtClean="0">
                <a:solidFill>
                  <a:srgbClr val="000000"/>
                </a:solidFill>
                <a:latin typeface="Arial"/>
                <a:cs typeface="Arial"/>
              </a:rPr>
              <a:t>valutativo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 smtClean="0">
                <a:solidFill>
                  <a:srgbClr val="000000"/>
                </a:solidFill>
                <a:latin typeface="Arial"/>
                <a:cs typeface="Arial"/>
              </a:rPr>
              <a:t>Creare un registro valutativo per le competenze </a:t>
            </a:r>
            <a:r>
              <a:rPr lang="it-IT" sz="1400" dirty="0" smtClean="0">
                <a:solidFill>
                  <a:srgbClr val="000000"/>
                </a:solidFill>
                <a:latin typeface="Arial"/>
                <a:cs typeface="Arial"/>
              </a:rPr>
              <a:t>chiave</a:t>
            </a:r>
            <a:endParaRPr lang="it-IT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972343"/>
              </p:ext>
            </p:extLst>
          </p:nvPr>
        </p:nvGraphicFramePr>
        <p:xfrm>
          <a:off x="584200" y="1651000"/>
          <a:ext cx="7975600" cy="284548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862593"/>
                <a:gridCol w="3113007"/>
              </a:tblGrid>
              <a:tr h="457201">
                <a:tc>
                  <a:txBody>
                    <a:bodyPr/>
                    <a:lstStyle/>
                    <a:p>
                      <a:pPr algn="just"/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 smtClean="0"/>
                        <a:t>Avanzamento dell’obiettivo</a:t>
                      </a:r>
                      <a:endParaRPr lang="it-IT" dirty="0"/>
                    </a:p>
                  </a:txBody>
                  <a:tcPr/>
                </a:tc>
              </a:tr>
              <a:tr h="693922">
                <a:tc>
                  <a:txBody>
                    <a:bodyPr/>
                    <a:lstStyle/>
                    <a:p>
                      <a:pPr algn="just"/>
                      <a:r>
                        <a:rPr lang="it-IT" sz="1600" b="0" dirty="0" smtClean="0">
                          <a:solidFill>
                            <a:srgbClr val="000000"/>
                          </a:solidFill>
                        </a:rPr>
                        <a:t>Realizzazione del Curriculo verticale</a:t>
                      </a:r>
                      <a:endParaRPr lang="it-IT" sz="16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smtClean="0"/>
                        <a:t>Strutturazione di rubriche di valutazione condivise</a:t>
                      </a:r>
                      <a:endParaRPr lang="it-IT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600" baseline="0" dirty="0" smtClean="0"/>
                        <a:t>Realizzazione di prove parallele per il monitoraggio degli apprendimenti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 smtClean="0"/>
                        <a:t>Realizzazione di una rubrica di valutazione per le competenze chiave di cittadinanza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ttangolo 14"/>
          <p:cNvSpPr/>
          <p:nvPr/>
        </p:nvSpPr>
        <p:spPr>
          <a:xfrm>
            <a:off x="6337300" y="2794000"/>
            <a:ext cx="1676399" cy="1498600"/>
          </a:xfrm>
          <a:prstGeom prst="rect">
            <a:avLst/>
          </a:prstGeom>
          <a:solidFill>
            <a:srgbClr val="53FF8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3" name="Gruppo 22"/>
          <p:cNvGrpSpPr/>
          <p:nvPr/>
        </p:nvGrpSpPr>
        <p:grpSpPr>
          <a:xfrm>
            <a:off x="1250950" y="5753100"/>
            <a:ext cx="6201197" cy="431800"/>
            <a:chOff x="1250950" y="5753100"/>
            <a:chExt cx="6201197" cy="431800"/>
          </a:xfrm>
        </p:grpSpPr>
        <p:sp>
          <p:nvSpPr>
            <p:cNvPr id="24" name="Rettangolo 23"/>
            <p:cNvSpPr/>
            <p:nvPr/>
          </p:nvSpPr>
          <p:spPr>
            <a:xfrm>
              <a:off x="1250950" y="5753100"/>
              <a:ext cx="527050" cy="4318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Rettangolo 24"/>
            <p:cNvSpPr/>
            <p:nvPr/>
          </p:nvSpPr>
          <p:spPr>
            <a:xfrm>
              <a:off x="3384550" y="5753100"/>
              <a:ext cx="527050" cy="4318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5619750" y="5753100"/>
              <a:ext cx="527050" cy="431800"/>
            </a:xfrm>
            <a:prstGeom prst="rect">
              <a:avLst/>
            </a:prstGeom>
            <a:solidFill>
              <a:srgbClr val="53FF8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19304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progettato</a:t>
              </a:r>
              <a:endParaRPr lang="it-IT" dirty="0"/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39116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intrapreso</a:t>
              </a:r>
              <a:endParaRPr lang="it-IT" dirty="0"/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6182147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realizzato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2424327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58800" y="304106"/>
            <a:ext cx="78867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u="sng" dirty="0" smtClean="0">
                <a:solidFill>
                  <a:srgbClr val="FF6600"/>
                </a:solidFill>
                <a:latin typeface="Arial"/>
                <a:cs typeface="Arial"/>
              </a:rPr>
              <a:t>AREA DI PROCESSO :Orientamento </a:t>
            </a:r>
            <a:r>
              <a:rPr lang="it-IT" u="sng" dirty="0">
                <a:solidFill>
                  <a:srgbClr val="FF6600"/>
                </a:solidFill>
                <a:latin typeface="Arial"/>
                <a:cs typeface="Arial"/>
              </a:rPr>
              <a:t>strategico e organizzazione della scuola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Definizione del funzionigramma di Istituto e sua implementazione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Monitoraggio delle azioni intraprese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 smtClean="0">
                <a:solidFill>
                  <a:srgbClr val="FF6600"/>
                </a:solidFill>
                <a:latin typeface="Arial"/>
                <a:cs typeface="Arial"/>
              </a:rPr>
              <a:t>Creare un archivio digitale di </a:t>
            </a:r>
            <a:r>
              <a:rPr lang="it-IT" sz="1400" dirty="0" err="1" smtClean="0">
                <a:solidFill>
                  <a:srgbClr val="FF6600"/>
                </a:solidFill>
                <a:latin typeface="Arial"/>
                <a:cs typeface="Arial"/>
              </a:rPr>
              <a:t>documentazioe</a:t>
            </a:r>
            <a:r>
              <a:rPr lang="it-IT" sz="1400" dirty="0" smtClean="0">
                <a:solidFill>
                  <a:srgbClr val="FF6600"/>
                </a:solidFill>
                <a:latin typeface="Arial"/>
                <a:cs typeface="Arial"/>
              </a:rPr>
              <a:t> che accolga tutti i </a:t>
            </a:r>
            <a:r>
              <a:rPr lang="it-IT" sz="1400" dirty="0" err="1" smtClean="0">
                <a:solidFill>
                  <a:srgbClr val="FF6600"/>
                </a:solidFill>
                <a:latin typeface="Arial"/>
                <a:cs typeface="Arial"/>
              </a:rPr>
              <a:t>porcessi</a:t>
            </a:r>
            <a:r>
              <a:rPr lang="it-IT" sz="1400" dirty="0" smtClean="0">
                <a:solidFill>
                  <a:srgbClr val="FF6600"/>
                </a:solidFill>
                <a:latin typeface="Arial"/>
                <a:cs typeface="Arial"/>
              </a:rPr>
              <a:t> di autovalutazione , miglioramento e rendicontazione</a:t>
            </a:r>
            <a:endParaRPr lang="it-IT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266206"/>
              </p:ext>
            </p:extLst>
          </p:nvPr>
        </p:nvGraphicFramePr>
        <p:xfrm>
          <a:off x="647700" y="1780527"/>
          <a:ext cx="7797800" cy="33817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898900"/>
                <a:gridCol w="3898900"/>
              </a:tblGrid>
              <a:tr h="457201">
                <a:tc>
                  <a:txBody>
                    <a:bodyPr/>
                    <a:lstStyle/>
                    <a:p>
                      <a:pPr algn="just"/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 smtClean="0"/>
                        <a:t>Avanzamento dell’obiettivo</a:t>
                      </a:r>
                      <a:endParaRPr lang="it-IT" dirty="0"/>
                    </a:p>
                  </a:txBody>
                  <a:tcPr/>
                </a:tc>
              </a:tr>
              <a:tr h="742489">
                <a:tc>
                  <a:txBody>
                    <a:bodyPr/>
                    <a:lstStyle/>
                    <a:p>
                      <a:pPr algn="just"/>
                      <a:r>
                        <a:rPr lang="it-IT" sz="1200" b="0" dirty="0" smtClean="0">
                          <a:solidFill>
                            <a:srgbClr val="000000"/>
                          </a:solidFill>
                        </a:rPr>
                        <a:t>La Scuola ha definito e messo in atto  un </a:t>
                      </a:r>
                      <a:r>
                        <a:rPr lang="it-IT" sz="1200" b="0" dirty="0" err="1" smtClean="0">
                          <a:solidFill>
                            <a:srgbClr val="000000"/>
                          </a:solidFill>
                        </a:rPr>
                        <a:t>funzionigramma</a:t>
                      </a:r>
                      <a:r>
                        <a:rPr lang="it-IT" sz="1200" b="0" dirty="0" smtClean="0">
                          <a:solidFill>
                            <a:srgbClr val="000000"/>
                          </a:solidFill>
                        </a:rPr>
                        <a:t> che</a:t>
                      </a:r>
                      <a:r>
                        <a:rPr lang="it-IT" sz="1200" b="0" baseline="0" dirty="0" smtClean="0">
                          <a:solidFill>
                            <a:srgbClr val="000000"/>
                          </a:solidFill>
                        </a:rPr>
                        <a:t> definisce le aree di intervento delle FF.SS. e </a:t>
                      </a:r>
                      <a:r>
                        <a:rPr lang="it-IT" sz="1200" b="0" baseline="0" dirty="0" smtClean="0">
                          <a:solidFill>
                            <a:srgbClr val="000000"/>
                          </a:solidFill>
                        </a:rPr>
                        <a:t>le varie Commissioni</a:t>
                      </a:r>
                      <a:endParaRPr lang="it-IT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 smtClean="0"/>
                        <a:t>Il</a:t>
                      </a:r>
                      <a:r>
                        <a:rPr lang="it-IT" sz="1200" baseline="0" dirty="0" smtClean="0"/>
                        <a:t> monitoraggio delle azioni intraprese ha riguardato l’azione progettuale </a:t>
                      </a:r>
                      <a:r>
                        <a:rPr lang="it-IT" sz="1200" baseline="0" dirty="0" smtClean="0"/>
                        <a:t>didattica </a:t>
                      </a:r>
                      <a:r>
                        <a:rPr lang="it-IT" sz="1200" baseline="0" dirty="0" smtClean="0"/>
                        <a:t>realizzata. La  misurazione dell’apprendimento per classi parallele ha riguardato </a:t>
                      </a:r>
                      <a:r>
                        <a:rPr lang="it-IT" sz="1200" baseline="0" dirty="0" smtClean="0"/>
                        <a:t>tutte le classi della Scuola Primaria, della </a:t>
                      </a:r>
                      <a:r>
                        <a:rPr lang="it-IT" sz="1200" baseline="0" dirty="0" smtClean="0"/>
                        <a:t>Scuola Secondaria di I grado per Italiano e </a:t>
                      </a:r>
                      <a:r>
                        <a:rPr lang="it-IT" sz="1200" baseline="0" dirty="0" smtClean="0"/>
                        <a:t>Matematica e Inglese  </a:t>
                      </a:r>
                      <a:endParaRPr lang="it-IT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 smtClean="0"/>
                        <a:t>E’ stato implementato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il </a:t>
                      </a:r>
                      <a:r>
                        <a:rPr lang="it-IT" sz="1200" dirty="0" smtClean="0"/>
                        <a:t>percorso valutativo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smtClean="0"/>
                        <a:t>della </a:t>
                      </a:r>
                      <a:r>
                        <a:rPr lang="it-IT" sz="1200" baseline="0" dirty="0" smtClean="0"/>
                        <a:t>Scuola Secondaria di I grado e per le classi della Scuola Primaria</a:t>
                      </a:r>
                      <a:endParaRPr lang="it-IT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 smtClean="0"/>
                        <a:t>L’archivio per la documentazione</a:t>
                      </a:r>
                      <a:r>
                        <a:rPr lang="it-IT" sz="1200" baseline="0" dirty="0" smtClean="0"/>
                        <a:t> è in via di realizzazione in base alle azioni realizzate nel corso dell’anno scolastico.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5727700" y="2882900"/>
            <a:ext cx="1485900" cy="1270000"/>
          </a:xfrm>
          <a:prstGeom prst="rect">
            <a:avLst/>
          </a:prstGeom>
          <a:solidFill>
            <a:srgbClr val="3BBB3A"/>
          </a:solidFill>
          <a:ln>
            <a:solidFill>
              <a:srgbClr val="53FF8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2" name="Gruppo 11"/>
          <p:cNvGrpSpPr/>
          <p:nvPr/>
        </p:nvGrpSpPr>
        <p:grpSpPr>
          <a:xfrm>
            <a:off x="1250950" y="5878036"/>
            <a:ext cx="6201197" cy="431800"/>
            <a:chOff x="1250950" y="5753100"/>
            <a:chExt cx="6201197" cy="431800"/>
          </a:xfrm>
        </p:grpSpPr>
        <p:sp>
          <p:nvSpPr>
            <p:cNvPr id="13" name="Rettangolo 12"/>
            <p:cNvSpPr/>
            <p:nvPr/>
          </p:nvSpPr>
          <p:spPr>
            <a:xfrm>
              <a:off x="1250950" y="5753100"/>
              <a:ext cx="527050" cy="4318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3384550" y="5753100"/>
              <a:ext cx="527050" cy="4318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619750" y="5753100"/>
              <a:ext cx="527050" cy="431800"/>
            </a:xfrm>
            <a:prstGeom prst="rect">
              <a:avLst/>
            </a:prstGeom>
            <a:solidFill>
              <a:srgbClr val="53FF8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19304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progettato</a:t>
              </a:r>
              <a:endParaRPr lang="it-IT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39116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intrapreso</a:t>
              </a:r>
              <a:endParaRPr lang="it-IT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6182147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realizzato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2906226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08000" y="553303"/>
            <a:ext cx="80137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u="sng" dirty="0">
                <a:solidFill>
                  <a:srgbClr val="000000"/>
                </a:solidFill>
                <a:latin typeface="Arial"/>
                <a:cs typeface="Arial"/>
              </a:rPr>
              <a:t>Continuità e orientamento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  <a:latin typeface="Arial"/>
                <a:cs typeface="Arial"/>
              </a:rPr>
              <a:t>Registrare in maniera strutturata gli esiti nel passaggio tra ordini di scuola diversi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  <a:latin typeface="Arial"/>
                <a:cs typeface="Arial"/>
              </a:rPr>
              <a:t>Favorire l’incontro tra Docenti di ordini di scuola diversi</a:t>
            </a:r>
          </a:p>
          <a:p>
            <a:pPr marL="1200150" lvl="2" indent="-285750">
              <a:buFont typeface="Arial"/>
              <a:buChar char="•"/>
            </a:pPr>
            <a:r>
              <a:rPr lang="it-IT" sz="1400" dirty="0">
                <a:solidFill>
                  <a:srgbClr val="000000"/>
                </a:solidFill>
                <a:latin typeface="Arial"/>
                <a:cs typeface="Arial"/>
              </a:rPr>
              <a:t>Favorire l’incontro con la Secondaria di Secondo grado anche coinvolgendo ex alunni e famiglie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72550"/>
              </p:ext>
            </p:extLst>
          </p:nvPr>
        </p:nvGraphicFramePr>
        <p:xfrm>
          <a:off x="609600" y="1993900"/>
          <a:ext cx="7912100" cy="340124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419600"/>
                <a:gridCol w="3492500"/>
              </a:tblGrid>
              <a:tr h="457201">
                <a:tc>
                  <a:txBody>
                    <a:bodyPr/>
                    <a:lstStyle/>
                    <a:p>
                      <a:pPr algn="just"/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 smtClean="0"/>
                        <a:t>Avanzamento dell’obiettivo</a:t>
                      </a:r>
                      <a:endParaRPr lang="it-IT" dirty="0"/>
                    </a:p>
                  </a:txBody>
                  <a:tcPr/>
                </a:tc>
              </a:tr>
              <a:tr h="812799">
                <a:tc>
                  <a:txBody>
                    <a:bodyPr/>
                    <a:lstStyle/>
                    <a:p>
                      <a:pPr algn="just"/>
                      <a:r>
                        <a:rPr lang="it-IT" sz="1400" b="0" dirty="0" smtClean="0">
                          <a:solidFill>
                            <a:srgbClr val="000000"/>
                          </a:solidFill>
                        </a:rPr>
                        <a:t>Percorsi</a:t>
                      </a:r>
                      <a:r>
                        <a:rPr lang="it-IT" sz="1400" b="0" baseline="0" dirty="0" smtClean="0">
                          <a:solidFill>
                            <a:srgbClr val="000000"/>
                          </a:solidFill>
                        </a:rPr>
                        <a:t> di continuità attivati per tutti i tre ordini di scuola, in momenti diversi e secondo una progettualità condivisa su temi trasversali legati al piacere della lettura </a:t>
                      </a:r>
                      <a:endParaRPr lang="it-IT" sz="1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Si</a:t>
                      </a:r>
                      <a:r>
                        <a:rPr lang="it-IT" sz="1400" baseline="0" dirty="0" smtClean="0"/>
                        <a:t> sta procedendo alla raccolta dati degli esiti degli alunni in uscita.  </a:t>
                      </a:r>
                      <a:endParaRPr lang="it-IT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Si</a:t>
                      </a:r>
                      <a:r>
                        <a:rPr lang="it-IT" sz="1400" baseline="0" dirty="0" smtClean="0"/>
                        <a:t> è agevolata la presentazione dei diversi percorsi possibili nel secondo ciclo, con l’incontro a scuola e visite organizzate nelle diverse scuole del territorio.</a:t>
                      </a:r>
                      <a:endParaRPr lang="it-IT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Si stanno realizzando incontri con le Scuole Secondarie</a:t>
                      </a:r>
                      <a:r>
                        <a:rPr lang="it-IT" sz="1400" baseline="0" dirty="0" smtClean="0"/>
                        <a:t> di II grado del territorio per realizzare un’intesa rispetto alla realizzazione delle prove d’ingresso.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uppo 11"/>
          <p:cNvGrpSpPr/>
          <p:nvPr/>
        </p:nvGrpSpPr>
        <p:grpSpPr>
          <a:xfrm>
            <a:off x="1250950" y="5753100"/>
            <a:ext cx="6201197" cy="431800"/>
            <a:chOff x="1250950" y="5753100"/>
            <a:chExt cx="6201197" cy="431800"/>
          </a:xfrm>
        </p:grpSpPr>
        <p:sp>
          <p:nvSpPr>
            <p:cNvPr id="13" name="Rettangolo 12"/>
            <p:cNvSpPr/>
            <p:nvPr/>
          </p:nvSpPr>
          <p:spPr>
            <a:xfrm>
              <a:off x="1250950" y="5753100"/>
              <a:ext cx="527050" cy="4318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3384550" y="5753100"/>
              <a:ext cx="527050" cy="4318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619750" y="5753100"/>
              <a:ext cx="527050" cy="431800"/>
            </a:xfrm>
            <a:prstGeom prst="rect">
              <a:avLst/>
            </a:prstGeom>
            <a:solidFill>
              <a:srgbClr val="53FF8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19304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progettato</a:t>
              </a:r>
              <a:endParaRPr lang="it-IT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39116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intrapreso</a:t>
              </a:r>
              <a:endParaRPr lang="it-IT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6182147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realizzato</a:t>
              </a:r>
              <a:endParaRPr lang="it-IT" dirty="0"/>
            </a:p>
          </p:txBody>
        </p:sp>
      </p:grpSp>
      <p:sp>
        <p:nvSpPr>
          <p:cNvPr id="19" name="Rettangolo 18"/>
          <p:cNvSpPr/>
          <p:nvPr/>
        </p:nvSpPr>
        <p:spPr>
          <a:xfrm>
            <a:off x="5915447" y="2933700"/>
            <a:ext cx="1536700" cy="1257300"/>
          </a:xfrm>
          <a:prstGeom prst="rect">
            <a:avLst/>
          </a:prstGeom>
          <a:solidFill>
            <a:srgbClr val="3BBB3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89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33400" y="571669"/>
            <a:ext cx="7645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u="sng" dirty="0">
                <a:solidFill>
                  <a:srgbClr val="FF6600"/>
                </a:solidFill>
                <a:latin typeface="Arial"/>
                <a:cs typeface="Arial"/>
              </a:rPr>
              <a:t>Sviluppo e valorizzazione delle risorse umane</a:t>
            </a:r>
          </a:p>
          <a:p>
            <a:pPr marL="285750" lvl="0" indent="-285750">
              <a:buFont typeface="Arial"/>
              <a:buChar char="•"/>
            </a:pPr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Organizzare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corsi</a:t>
            </a:r>
            <a:r>
              <a:rPr lang="en-US" dirty="0">
                <a:solidFill>
                  <a:srgbClr val="FF6600"/>
                </a:solidFill>
              </a:rPr>
              <a:t> di </a:t>
            </a:r>
            <a:r>
              <a:rPr lang="en-US" dirty="0" err="1">
                <a:solidFill>
                  <a:srgbClr val="FF6600"/>
                </a:solidFill>
              </a:rPr>
              <a:t>formazione</a:t>
            </a:r>
            <a:r>
              <a:rPr lang="en-US" dirty="0">
                <a:solidFill>
                  <a:srgbClr val="FF6600"/>
                </a:solidFill>
              </a:rPr>
              <a:t> per </a:t>
            </a:r>
            <a:r>
              <a:rPr lang="en-US" dirty="0" err="1">
                <a:solidFill>
                  <a:srgbClr val="FF6600"/>
                </a:solidFill>
              </a:rPr>
              <a:t>l’aggiornamento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dei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docenti</a:t>
            </a:r>
            <a:r>
              <a:rPr lang="en-US" dirty="0" smtClean="0">
                <a:solidFill>
                  <a:srgbClr val="FF6600"/>
                </a:solidFill>
              </a:rPr>
              <a:t>.</a:t>
            </a:r>
          </a:p>
          <a:p>
            <a:pPr marL="285750" lvl="0" indent="-285750">
              <a:buFont typeface="Arial"/>
              <a:buChar char="•"/>
            </a:pPr>
            <a:r>
              <a:rPr lang="en-US" sz="1600" dirty="0" err="1" smtClean="0">
                <a:solidFill>
                  <a:srgbClr val="FF6600"/>
                </a:solidFill>
              </a:rPr>
              <a:t>Promuovere</a:t>
            </a:r>
            <a:r>
              <a:rPr lang="en-US" sz="1600" dirty="0" smtClean="0">
                <a:solidFill>
                  <a:srgbClr val="FF6600"/>
                </a:solidFill>
              </a:rPr>
              <a:t> </a:t>
            </a:r>
            <a:r>
              <a:rPr lang="en-US" sz="1600" dirty="0" err="1" smtClean="0">
                <a:solidFill>
                  <a:srgbClr val="FF6600"/>
                </a:solidFill>
              </a:rPr>
              <a:t>forme</a:t>
            </a:r>
            <a:r>
              <a:rPr lang="en-US" sz="1600" dirty="0" smtClean="0">
                <a:solidFill>
                  <a:srgbClr val="FF6600"/>
                </a:solidFill>
              </a:rPr>
              <a:t> di </a:t>
            </a:r>
            <a:r>
              <a:rPr lang="en-US" sz="1600" dirty="0" err="1" smtClean="0">
                <a:solidFill>
                  <a:srgbClr val="FF6600"/>
                </a:solidFill>
              </a:rPr>
              <a:t>innovazione</a:t>
            </a:r>
            <a:r>
              <a:rPr lang="en-US" sz="1600" dirty="0" smtClean="0">
                <a:solidFill>
                  <a:srgbClr val="FF6600"/>
                </a:solidFill>
              </a:rPr>
              <a:t> </a:t>
            </a:r>
            <a:r>
              <a:rPr lang="en-US" sz="1600" dirty="0" err="1" smtClean="0">
                <a:solidFill>
                  <a:srgbClr val="FF6600"/>
                </a:solidFill>
              </a:rPr>
              <a:t>didattica</a:t>
            </a:r>
            <a:r>
              <a:rPr lang="en-US" sz="1600" dirty="0" smtClean="0">
                <a:solidFill>
                  <a:srgbClr val="FF6600"/>
                </a:solidFill>
              </a:rPr>
              <a:t> </a:t>
            </a:r>
            <a:r>
              <a:rPr lang="en-US" sz="1600" dirty="0" err="1" smtClean="0">
                <a:solidFill>
                  <a:srgbClr val="FF6600"/>
                </a:solidFill>
              </a:rPr>
              <a:t>anche</a:t>
            </a:r>
            <a:r>
              <a:rPr lang="en-US" sz="1600" dirty="0" smtClean="0">
                <a:solidFill>
                  <a:srgbClr val="FF6600"/>
                </a:solidFill>
              </a:rPr>
              <a:t> con </a:t>
            </a:r>
            <a:r>
              <a:rPr lang="en-US" sz="1600" dirty="0" err="1" smtClean="0">
                <a:solidFill>
                  <a:srgbClr val="FF6600"/>
                </a:solidFill>
              </a:rPr>
              <a:t>l’utilizzo</a:t>
            </a:r>
            <a:r>
              <a:rPr lang="en-US" sz="1600" dirty="0" smtClean="0">
                <a:solidFill>
                  <a:srgbClr val="FF6600"/>
                </a:solidFill>
              </a:rPr>
              <a:t> di </a:t>
            </a:r>
            <a:r>
              <a:rPr lang="en-US" sz="1600" dirty="0" err="1" smtClean="0">
                <a:solidFill>
                  <a:srgbClr val="FF6600"/>
                </a:solidFill>
              </a:rPr>
              <a:t>nuove</a:t>
            </a:r>
            <a:r>
              <a:rPr lang="en-US" sz="1600" dirty="0" smtClean="0">
                <a:solidFill>
                  <a:srgbClr val="FF6600"/>
                </a:solidFill>
              </a:rPr>
              <a:t> </a:t>
            </a:r>
            <a:r>
              <a:rPr lang="en-US" sz="1600" dirty="0" err="1" smtClean="0">
                <a:solidFill>
                  <a:srgbClr val="FF6600"/>
                </a:solidFill>
              </a:rPr>
              <a:t>tecnologie</a:t>
            </a:r>
            <a:endParaRPr lang="it-IT" sz="1600" dirty="0">
              <a:solidFill>
                <a:srgbClr val="FF660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333915"/>
              </p:ext>
            </p:extLst>
          </p:nvPr>
        </p:nvGraphicFramePr>
        <p:xfrm>
          <a:off x="859568" y="2071444"/>
          <a:ext cx="6946900" cy="266972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473450"/>
                <a:gridCol w="3473450"/>
              </a:tblGrid>
              <a:tr h="457201">
                <a:tc>
                  <a:txBody>
                    <a:bodyPr/>
                    <a:lstStyle/>
                    <a:p>
                      <a:pPr algn="just"/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 smtClean="0"/>
                        <a:t>Avanzamento dell’obiettivo</a:t>
                      </a:r>
                      <a:endParaRPr lang="it-IT" dirty="0"/>
                    </a:p>
                  </a:txBody>
                  <a:tcPr/>
                </a:tc>
              </a:tr>
              <a:tr h="584199">
                <a:tc>
                  <a:txBody>
                    <a:bodyPr/>
                    <a:lstStyle/>
                    <a:p>
                      <a:pPr algn="just"/>
                      <a:r>
                        <a:rPr lang="it-IT" sz="1400" b="0" dirty="0" smtClean="0">
                          <a:solidFill>
                            <a:srgbClr val="000000"/>
                          </a:solidFill>
                        </a:rPr>
                        <a:t>I docenti hanno</a:t>
                      </a:r>
                      <a:r>
                        <a:rPr lang="it-IT" sz="1400" b="0" baseline="0" dirty="0" smtClean="0">
                          <a:solidFill>
                            <a:srgbClr val="000000"/>
                          </a:solidFill>
                        </a:rPr>
                        <a:t> intrapreso percorsi di aggiornamento e autoaggiornamento rispondenti al piano alle priorità descritte nel piano di formazione stabilito per </a:t>
                      </a:r>
                      <a:r>
                        <a:rPr lang="it-IT" sz="1400" b="0" baseline="0" dirty="0" smtClean="0">
                          <a:solidFill>
                            <a:srgbClr val="000000"/>
                          </a:solidFill>
                        </a:rPr>
                        <a:t>l’anno</a:t>
                      </a:r>
                      <a:endParaRPr lang="it-IT" sz="1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Si </a:t>
                      </a:r>
                      <a:r>
                        <a:rPr lang="it-IT" sz="1400" dirty="0" smtClean="0"/>
                        <a:t>è operato per </a:t>
                      </a:r>
                      <a:r>
                        <a:rPr lang="it-IT" sz="1400" dirty="0" smtClean="0"/>
                        <a:t>la valorizzazione del merito individuando</a:t>
                      </a:r>
                      <a:r>
                        <a:rPr lang="it-IT" sz="1400" baseline="0" dirty="0" smtClean="0"/>
                        <a:t> procedure che garantiscano oggettività e trasparenza alla valutazione.</a:t>
                      </a:r>
                      <a:endParaRPr lang="it-IT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5458765" y="2934155"/>
            <a:ext cx="1225550" cy="965200"/>
          </a:xfrm>
          <a:prstGeom prst="rect">
            <a:avLst/>
          </a:prstGeom>
          <a:solidFill>
            <a:srgbClr val="3BBB3A"/>
          </a:solidFill>
          <a:ln>
            <a:solidFill>
              <a:srgbClr val="53FF8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" name="Gruppo 9"/>
          <p:cNvGrpSpPr/>
          <p:nvPr/>
        </p:nvGrpSpPr>
        <p:grpSpPr>
          <a:xfrm rot="10800000" flipV="1">
            <a:off x="1111206" y="5757689"/>
            <a:ext cx="6340941" cy="461768"/>
            <a:chOff x="1250950" y="5753100"/>
            <a:chExt cx="6201197" cy="431800"/>
          </a:xfrm>
        </p:grpSpPr>
        <p:sp>
          <p:nvSpPr>
            <p:cNvPr id="11" name="Rettangolo 10"/>
            <p:cNvSpPr/>
            <p:nvPr/>
          </p:nvSpPr>
          <p:spPr>
            <a:xfrm>
              <a:off x="1250950" y="5753100"/>
              <a:ext cx="527050" cy="4318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384550" y="5753100"/>
              <a:ext cx="527050" cy="4318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5619750" y="5753100"/>
              <a:ext cx="527050" cy="431800"/>
            </a:xfrm>
            <a:prstGeom prst="rect">
              <a:avLst/>
            </a:prstGeom>
            <a:solidFill>
              <a:srgbClr val="53FF8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19304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progettato</a:t>
              </a:r>
              <a:endParaRPr lang="it-IT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39116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intrapreso</a:t>
              </a:r>
              <a:endParaRPr lang="it-IT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6182147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realizzato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72134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46100" y="504736"/>
            <a:ext cx="7899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u="sng" dirty="0">
                <a:solidFill>
                  <a:srgbClr val="000000"/>
                </a:solidFill>
                <a:latin typeface="Arial"/>
                <a:cs typeface="Arial"/>
              </a:rPr>
              <a:t>Integrazione con il Territorio e rapporti con le Famiglie</a:t>
            </a:r>
          </a:p>
          <a:p>
            <a:pPr marL="285750" lvl="0" indent="-285750">
              <a:buFont typeface="Arial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Intensificazione</a:t>
            </a:r>
            <a:r>
              <a:rPr lang="en-US" sz="1600" dirty="0">
                <a:solidFill>
                  <a:srgbClr val="000000"/>
                </a:solidFill>
              </a:rPr>
              <a:t> di </a:t>
            </a:r>
            <a:r>
              <a:rPr lang="en-US" sz="1600" dirty="0" err="1">
                <a:solidFill>
                  <a:srgbClr val="000000"/>
                </a:solidFill>
              </a:rPr>
              <a:t>momenti</a:t>
            </a:r>
            <a:r>
              <a:rPr lang="en-US" sz="1600" dirty="0">
                <a:solidFill>
                  <a:srgbClr val="000000"/>
                </a:solidFill>
              </a:rPr>
              <a:t> di </a:t>
            </a:r>
            <a:r>
              <a:rPr lang="en-US" sz="1600" dirty="0" err="1">
                <a:solidFill>
                  <a:srgbClr val="000000"/>
                </a:solidFill>
              </a:rPr>
              <a:t>apertura</a:t>
            </a:r>
            <a:r>
              <a:rPr lang="en-US" sz="1600" dirty="0">
                <a:solidFill>
                  <a:srgbClr val="000000"/>
                </a:solidFill>
              </a:rPr>
              <a:t> al </a:t>
            </a:r>
            <a:r>
              <a:rPr lang="en-US" sz="1600" dirty="0" err="1">
                <a:solidFill>
                  <a:srgbClr val="000000"/>
                </a:solidFill>
              </a:rPr>
              <a:t>territorio</a:t>
            </a:r>
            <a:r>
              <a:rPr lang="en-US" sz="1600" dirty="0">
                <a:solidFill>
                  <a:srgbClr val="000000"/>
                </a:solidFill>
              </a:rPr>
              <a:t> e per </a:t>
            </a:r>
            <a:r>
              <a:rPr lang="en-US" sz="1600" dirty="0" err="1">
                <a:solidFill>
                  <a:srgbClr val="000000"/>
                </a:solidFill>
              </a:rPr>
              <a:t>promuovere</a:t>
            </a:r>
            <a:r>
              <a:rPr lang="en-US" sz="1600" dirty="0">
                <a:solidFill>
                  <a:srgbClr val="000000"/>
                </a:solidFill>
              </a:rPr>
              <a:t> la </a:t>
            </a:r>
            <a:r>
              <a:rPr lang="en-US" sz="1600" dirty="0" err="1">
                <a:solidFill>
                  <a:srgbClr val="000000"/>
                </a:solidFill>
              </a:rPr>
              <a:t>partecipazione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delle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famiglie</a:t>
            </a:r>
            <a:r>
              <a:rPr lang="en-US" sz="1600" dirty="0">
                <a:solidFill>
                  <a:srgbClr val="000000"/>
                </a:solidFill>
              </a:rPr>
              <a:t>.</a:t>
            </a:r>
            <a:endParaRPr lang="it-IT" sz="16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Ricerca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accordi</a:t>
            </a:r>
            <a:r>
              <a:rPr lang="en-US" sz="1600" dirty="0">
                <a:solidFill>
                  <a:srgbClr val="000000"/>
                </a:solidFill>
              </a:rPr>
              <a:t> in rete e con </a:t>
            </a:r>
            <a:r>
              <a:rPr lang="en-US" sz="1600" dirty="0" err="1">
                <a:solidFill>
                  <a:srgbClr val="000000"/>
                </a:solidFill>
              </a:rPr>
              <a:t>enti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esterni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che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operano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sul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territorio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endParaRPr lang="it-IT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039167"/>
              </p:ext>
            </p:extLst>
          </p:nvPr>
        </p:nvGraphicFramePr>
        <p:xfrm>
          <a:off x="1104900" y="2051050"/>
          <a:ext cx="6946900" cy="2773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473450"/>
                <a:gridCol w="3473450"/>
              </a:tblGrid>
              <a:tr h="457201">
                <a:tc>
                  <a:txBody>
                    <a:bodyPr/>
                    <a:lstStyle/>
                    <a:p>
                      <a:pPr algn="just"/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 smtClean="0"/>
                        <a:t>Avanzamento dell’obiettivo</a:t>
                      </a:r>
                      <a:endParaRPr lang="it-IT" dirty="0"/>
                    </a:p>
                  </a:txBody>
                  <a:tcPr/>
                </a:tc>
              </a:tr>
              <a:tr h="584199">
                <a:tc>
                  <a:txBody>
                    <a:bodyPr/>
                    <a:lstStyle/>
                    <a:p>
                      <a:pPr algn="just"/>
                      <a:r>
                        <a:rPr lang="it-IT" sz="1400" b="0" dirty="0" smtClean="0">
                          <a:solidFill>
                            <a:srgbClr val="000000"/>
                          </a:solidFill>
                        </a:rPr>
                        <a:t>La</a:t>
                      </a:r>
                      <a:r>
                        <a:rPr lang="it-IT" sz="1400" b="0" baseline="0" dirty="0" smtClean="0">
                          <a:solidFill>
                            <a:srgbClr val="000000"/>
                          </a:solidFill>
                        </a:rPr>
                        <a:t> Scuola </a:t>
                      </a:r>
                      <a:r>
                        <a:rPr lang="it-IT" sz="1400" b="0" baseline="0" dirty="0" smtClean="0">
                          <a:solidFill>
                            <a:srgbClr val="000000"/>
                          </a:solidFill>
                        </a:rPr>
                        <a:t>ha stabilito rapporti </a:t>
                      </a:r>
                      <a:r>
                        <a:rPr lang="it-IT" sz="1400" b="0" baseline="0" dirty="0" smtClean="0">
                          <a:solidFill>
                            <a:srgbClr val="000000"/>
                          </a:solidFill>
                        </a:rPr>
                        <a:t>con le altre istituzioni scolastiche del territorio. Ha stabilito accordi di ambito.</a:t>
                      </a:r>
                    </a:p>
                    <a:p>
                      <a:pPr algn="just"/>
                      <a:r>
                        <a:rPr lang="it-IT" sz="1400" b="0" baseline="0" dirty="0" smtClean="0">
                          <a:solidFill>
                            <a:srgbClr val="000000"/>
                          </a:solidFill>
                        </a:rPr>
                        <a:t>Significativa è stata la collaborazione con l’ente locale</a:t>
                      </a:r>
                      <a:endParaRPr lang="it-IT" sz="1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  <a:tr h="536122"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Il</a:t>
                      </a:r>
                      <a:r>
                        <a:rPr lang="it-IT" sz="1400" baseline="0" dirty="0" smtClean="0"/>
                        <a:t> dialogo </a:t>
                      </a:r>
                      <a:r>
                        <a:rPr lang="it-IT" sz="1400" dirty="0" smtClean="0"/>
                        <a:t>con le famiglie si realizza attraverso incontri calendarizzati per la consegna dei documenti valutativi </a:t>
                      </a:r>
                      <a:r>
                        <a:rPr lang="it-IT" sz="1400" baseline="0" dirty="0" smtClean="0"/>
                        <a:t> e stabili. Tutti i docenti sono disponibili ad incontri mensili.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5448300" y="2641600"/>
            <a:ext cx="1809750" cy="1543050"/>
          </a:xfrm>
          <a:prstGeom prst="rect">
            <a:avLst/>
          </a:prstGeom>
          <a:solidFill>
            <a:srgbClr val="53FF8B"/>
          </a:solidFill>
          <a:ln>
            <a:solidFill>
              <a:srgbClr val="53FF8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" name="Gruppo 9"/>
          <p:cNvGrpSpPr/>
          <p:nvPr/>
        </p:nvGrpSpPr>
        <p:grpSpPr>
          <a:xfrm>
            <a:off x="1517650" y="5724604"/>
            <a:ext cx="6201197" cy="431800"/>
            <a:chOff x="1250950" y="5753100"/>
            <a:chExt cx="6201197" cy="431800"/>
          </a:xfrm>
        </p:grpSpPr>
        <p:sp>
          <p:nvSpPr>
            <p:cNvPr id="11" name="Rettangolo 10"/>
            <p:cNvSpPr/>
            <p:nvPr/>
          </p:nvSpPr>
          <p:spPr>
            <a:xfrm>
              <a:off x="1250950" y="5753100"/>
              <a:ext cx="527050" cy="4318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384550" y="5753100"/>
              <a:ext cx="527050" cy="4318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5619750" y="5753100"/>
              <a:ext cx="527050" cy="431800"/>
            </a:xfrm>
            <a:prstGeom prst="rect">
              <a:avLst/>
            </a:prstGeom>
            <a:solidFill>
              <a:srgbClr val="53FF8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19304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progettato</a:t>
              </a:r>
              <a:endParaRPr lang="it-IT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3911600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intrapreso</a:t>
              </a:r>
              <a:endParaRPr lang="it-IT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6182147" y="5815568"/>
              <a:ext cx="127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realizzato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790997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Angoli.thmx</Template>
  <TotalTime>1150</TotalTime>
  <Words>690</Words>
  <Application>Microsoft Macintosh PowerPoint</Application>
  <PresentationFormat>Presentazione su schermo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Angoli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di Miglioramento </dc:title>
  <dc:creator>Claudio Mola</dc:creator>
  <cp:lastModifiedBy>Carmine Pizza</cp:lastModifiedBy>
  <cp:revision>101</cp:revision>
  <dcterms:created xsi:type="dcterms:W3CDTF">2016-04-26T17:23:22Z</dcterms:created>
  <dcterms:modified xsi:type="dcterms:W3CDTF">2018-06-25T13:07:45Z</dcterms:modified>
</cp:coreProperties>
</file>